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9" r:id="rId13"/>
    <p:sldId id="270" r:id="rId14"/>
    <p:sldId id="272" r:id="rId15"/>
    <p:sldId id="273" r:id="rId16"/>
    <p:sldId id="271" r:id="rId17"/>
    <p:sldId id="265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8C99-AD17-448E-AA72-9541A23DA4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92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4100"/>
            <a:ext cx="6019800" cy="5072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1762-8156-4AA6-A3F7-A7998AEBC8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1"/>
          <p:cNvSpPr>
            <a:spLocks noGrp="1"/>
          </p:cNvSpPr>
          <p:nvPr>
            <p:ph type="title"/>
          </p:nvPr>
        </p:nvSpPr>
        <p:spPr>
          <a:xfrm rot="5400000">
            <a:off x="5027612" y="2869803"/>
            <a:ext cx="5072063" cy="1440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C5BE-0DD7-43A9-B53B-BA40132B05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1"/>
          <p:cNvSpPr>
            <a:spLocks noGrp="1"/>
          </p:cNvSpPr>
          <p:nvPr>
            <p:ph type="title"/>
          </p:nvPr>
        </p:nvSpPr>
        <p:spPr>
          <a:xfrm>
            <a:off x="457200" y="1012825"/>
            <a:ext cx="8229600" cy="69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26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737"/>
            <a:ext cx="4038600" cy="44164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9737"/>
            <a:ext cx="4038600" cy="44164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996B-BBBF-4CBB-AE0D-5DFAD2276C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457200" y="1012825"/>
            <a:ext cx="8229600" cy="69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5713"/>
            <a:ext cx="4040188" cy="6883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5474"/>
            <a:ext cx="4040188" cy="4251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5713"/>
            <a:ext cx="4041775" cy="6883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5474"/>
            <a:ext cx="4041775" cy="4251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48BE-6FAB-43F1-AA7D-593C885CAA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830F-EDFA-4E41-99A3-ABA4F6576E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1"/>
          <p:cNvSpPr>
            <a:spLocks noGrp="1"/>
          </p:cNvSpPr>
          <p:nvPr>
            <p:ph type="title"/>
          </p:nvPr>
        </p:nvSpPr>
        <p:spPr>
          <a:xfrm>
            <a:off x="457200" y="1012825"/>
            <a:ext cx="8229600" cy="69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D55B-1041-4E44-A715-990341087B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457200" y="1012825"/>
            <a:ext cx="8229600" cy="69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43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9025"/>
            <a:ext cx="5111750" cy="50371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6900"/>
            <a:ext cx="3008313" cy="4259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6680-3AD4-451F-9FFB-57B39B4A79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457200" y="1089025"/>
            <a:ext cx="3008313" cy="69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7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92300" y="1092200"/>
            <a:ext cx="5386388" cy="3635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9AB2-05FC-4187-A6FD-3DCBC8857E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1"/>
          <p:cNvSpPr txBox="1">
            <a:spLocks/>
          </p:cNvSpPr>
          <p:nvPr userDrawn="1"/>
        </p:nvSpPr>
        <p:spPr>
          <a:xfrm>
            <a:off x="1792288" y="4800600"/>
            <a:ext cx="5486400" cy="528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Click to edit Master title style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6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ABCE-E260-48BE-AFAB-0C61B95AAA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1"/>
          <p:cNvSpPr>
            <a:spLocks noGrp="1"/>
          </p:cNvSpPr>
          <p:nvPr>
            <p:ph type="title"/>
          </p:nvPr>
        </p:nvSpPr>
        <p:spPr>
          <a:xfrm>
            <a:off x="457200" y="1012825"/>
            <a:ext cx="8229600" cy="69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82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0700"/>
            <a:ext cx="8229600" cy="447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E20542A-F184-434F-884E-940A941F8A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 SigLockup Master PwPt.4c-whitebg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434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95350" y="668893"/>
            <a:ext cx="236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Rural Development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457200" y="1012825"/>
            <a:ext cx="8229600" cy="69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2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2060"/>
          </a:solidFill>
          <a:latin typeface="Cambria" pitchFamily="18" charset="0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 typeface="Wingdings" pitchFamily="2" charset="2"/>
        <a:buChar char="ü"/>
        <a:defRPr sz="3200" kern="1200">
          <a:solidFill>
            <a:schemeClr val="tx1"/>
          </a:solidFill>
          <a:latin typeface="Cambria" pitchFamily="18" charset="0"/>
          <a:ea typeface="Verdana" pitchFamily="34" charset="0"/>
          <a:cs typeface="Verdana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.kenney@nc.usda.gov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d.usda.gov/n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 descr="Burke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3006"/>
            <a:ext cx="2895600" cy="1690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30313"/>
            <a:ext cx="2501900" cy="1984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800100" y="3733800"/>
            <a:ext cx="7086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Single Family Housing Programs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Investing in Rural Communities</a:t>
            </a:r>
          </a:p>
        </p:txBody>
      </p:sp>
    </p:spTree>
    <p:extLst>
      <p:ext uri="{BB962C8B-B14F-4D97-AF65-F5344CB8AC3E}">
        <p14:creationId xmlns:p14="http://schemas.microsoft.com/office/powerpoint/2010/main" val="17883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Ownership </a:t>
            </a:r>
            <a:r>
              <a:rPr lang="en-US" b="1" dirty="0"/>
              <a:t>of </a:t>
            </a:r>
            <a:r>
              <a:rPr lang="en-US" b="1" dirty="0" smtClean="0"/>
              <a:t>Property:</a:t>
            </a:r>
          </a:p>
          <a:p>
            <a:r>
              <a:rPr lang="en-US" sz="2400" dirty="0"/>
              <a:t>Section 504 loan/grant applicants </a:t>
            </a:r>
            <a:r>
              <a:rPr lang="en-US" sz="2400" dirty="0" smtClean="0"/>
              <a:t>may demonstrate </a:t>
            </a:r>
            <a:r>
              <a:rPr lang="en-US" sz="2400" dirty="0"/>
              <a:t>ownership by presenting any of </a:t>
            </a:r>
            <a:r>
              <a:rPr lang="en-US" sz="2400" dirty="0" smtClean="0"/>
              <a:t>the following: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000" dirty="0" smtClean="0"/>
              <a:t>Records </a:t>
            </a:r>
            <a:r>
              <a:rPr lang="en-US" sz="2000" dirty="0"/>
              <a:t>of the local taxing authority that show the applicant as owner and </a:t>
            </a:r>
            <a:r>
              <a:rPr lang="en-US" sz="2000" dirty="0" smtClean="0"/>
              <a:t>that demonstrate </a:t>
            </a:r>
            <a:r>
              <a:rPr lang="en-US" sz="2000" dirty="0"/>
              <a:t>that real estate taxes for the property are paid by the applicant</a:t>
            </a:r>
            <a:r>
              <a:rPr lang="en-US" sz="2000" dirty="0" smtClean="0"/>
              <a:t>;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 smtClean="0"/>
              <a:t>Affidavits </a:t>
            </a:r>
            <a:r>
              <a:rPr lang="en-US" sz="2000" dirty="0"/>
              <a:t>by others in the community stating that the applicant has occupied </a:t>
            </a:r>
            <a:r>
              <a:rPr lang="en-US" sz="2000" dirty="0" smtClean="0"/>
              <a:t>the property </a:t>
            </a:r>
            <a:r>
              <a:rPr lang="en-US" sz="2000" dirty="0"/>
              <a:t>as the apparent owner for a period of at least 10 years, and is </a:t>
            </a:r>
            <a:r>
              <a:rPr lang="en-US" sz="2000" dirty="0" smtClean="0"/>
              <a:t>generally believed </a:t>
            </a:r>
            <a:r>
              <a:rPr lang="en-US" sz="2000" dirty="0"/>
              <a:t>to be the owner; 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00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Restrictions </a:t>
            </a:r>
            <a:r>
              <a:rPr lang="en-US" sz="1600" b="1" dirty="0"/>
              <a:t>on the Use of 504 </a:t>
            </a:r>
            <a:r>
              <a:rPr lang="en-US" sz="1600" b="1" dirty="0" smtClean="0"/>
              <a:t>Funds:</a:t>
            </a:r>
          </a:p>
          <a:p>
            <a:r>
              <a:rPr lang="en-US" sz="1600" dirty="0"/>
              <a:t>Assist in the construction of a new dwelling;</a:t>
            </a:r>
          </a:p>
          <a:p>
            <a:pPr marR="9600"/>
            <a:r>
              <a:rPr lang="en-US" sz="1600" dirty="0" smtClean="0"/>
              <a:t>Make </a:t>
            </a:r>
            <a:r>
              <a:rPr lang="en-US" sz="1600" dirty="0"/>
              <a:t>repairs to a dwelling in such poor condition that when the repairs are completed, the dwelling will continue to have major hazards;</a:t>
            </a:r>
          </a:p>
          <a:p>
            <a:r>
              <a:rPr lang="en-US" sz="1600" dirty="0" smtClean="0"/>
              <a:t>Move </a:t>
            </a:r>
            <a:r>
              <a:rPr lang="en-US" sz="1600" dirty="0"/>
              <a:t>a mobile home or manufactured home from one site to another;</a:t>
            </a:r>
          </a:p>
          <a:p>
            <a:pPr marR="1980"/>
            <a:r>
              <a:rPr lang="en-US" sz="1600" dirty="0" smtClean="0"/>
              <a:t>Pay </a:t>
            </a:r>
            <a:r>
              <a:rPr lang="en-US" sz="1600" dirty="0"/>
              <a:t>for any off-site improvements except for necessary installation and assessment costs for utilities;</a:t>
            </a:r>
          </a:p>
          <a:p>
            <a:pPr marR="1060"/>
            <a:r>
              <a:rPr lang="en-US" sz="1600" dirty="0" smtClean="0"/>
              <a:t>Refinance </a:t>
            </a:r>
            <a:r>
              <a:rPr lang="en-US" sz="1600" dirty="0"/>
              <a:t>any debt or obligation that the applicant incurred before the date of application (except for payment of the installation and assessment costs of utilities);</a:t>
            </a:r>
          </a:p>
          <a:p>
            <a:pPr marR="1540"/>
            <a:r>
              <a:rPr lang="en-US" sz="1600" dirty="0" smtClean="0"/>
              <a:t>Purchase </a:t>
            </a:r>
            <a:r>
              <a:rPr lang="en-US" sz="1600" dirty="0"/>
              <a:t>or install equipment in the property (e.g., ranges, refrigerators, washers or dryers</a:t>
            </a:r>
            <a:r>
              <a:rPr lang="en-US" sz="1600" dirty="0" smtClean="0"/>
              <a:t>);</a:t>
            </a:r>
          </a:p>
          <a:p>
            <a:r>
              <a:rPr lang="en-US" sz="1600" dirty="0"/>
              <a:t>Pay packaging fees to for-profit entities;</a:t>
            </a:r>
          </a:p>
          <a:p>
            <a:r>
              <a:rPr lang="en-US" sz="1600" dirty="0" smtClean="0"/>
              <a:t>Provide </a:t>
            </a:r>
            <a:r>
              <a:rPr lang="en-US" sz="1600" dirty="0"/>
              <a:t>site preparation (e.g., grading, foundation plantings, seeding or </a:t>
            </a:r>
            <a:r>
              <a:rPr lang="en-US" sz="1600" dirty="0" err="1" smtClean="0"/>
              <a:t>sodding,trees</a:t>
            </a:r>
            <a:r>
              <a:rPr lang="en-US" sz="1600" dirty="0"/>
              <a:t>, walks, yard fences, or driveways to a building site);</a:t>
            </a:r>
          </a:p>
          <a:p>
            <a:r>
              <a:rPr lang="en-US" sz="1600" dirty="0" smtClean="0"/>
              <a:t>Construction </a:t>
            </a:r>
            <a:r>
              <a:rPr lang="en-US" sz="1600" dirty="0"/>
              <a:t>of new decks (existing decks may be repaired if a safety hazard exists);</a:t>
            </a:r>
          </a:p>
          <a:p>
            <a:r>
              <a:rPr lang="en-US" sz="1600" dirty="0" smtClean="0"/>
              <a:t>Installation </a:t>
            </a:r>
            <a:r>
              <a:rPr lang="en-US" sz="1600" dirty="0"/>
              <a:t>of concrete or asphalt driveways; or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504 Repair Loans and Grants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9010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696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 and Waste Water Systems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545"/>
            <a:ext cx="8229600" cy="40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229600" cy="247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and Waste Water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04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0700"/>
            <a:ext cx="8153399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and Waste Water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42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309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and Waste Water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11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34992"/>
            <a:ext cx="6642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2" y="1790700"/>
            <a:ext cx="78077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and Waste Water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5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www.rd.usda.gov/nc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" y="1945640"/>
            <a:ext cx="7604760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589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 descr="PB170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2000" contrast="30000"/>
          </a:blip>
          <a:srcRect/>
          <a:stretch>
            <a:fillRect/>
          </a:stretch>
        </p:blipFill>
        <p:spPr bwMode="auto">
          <a:xfrm>
            <a:off x="533400" y="2209800"/>
            <a:ext cx="3429000" cy="2572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128486" y="2133600"/>
            <a:ext cx="4800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William Kenney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Single Family Housing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Program Director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919-873-2051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hlinkClick r:id="rId3"/>
              </a:rPr>
              <a:t>william.kenney@nc.usda.gov</a:t>
            </a:r>
            <a:endParaRPr lang="en-US" sz="24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Website: </a:t>
            </a:r>
            <a:r>
              <a:rPr lang="en-US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hlinkClick r:id="rId4"/>
              </a:rPr>
              <a:t>www.rd.usda.gov/nc</a:t>
            </a:r>
            <a:endParaRPr lang="en-US" sz="24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Single Family Housing Programs</a:t>
            </a:r>
          </a:p>
        </p:txBody>
      </p:sp>
    </p:spTree>
    <p:extLst>
      <p:ext uri="{BB962C8B-B14F-4D97-AF65-F5344CB8AC3E}">
        <p14:creationId xmlns:p14="http://schemas.microsoft.com/office/powerpoint/2010/main" val="23134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029" descr="101 Joy Circle2"/>
          <p:cNvPicPr>
            <a:picLocks noChangeAspect="1" noChangeArrowheads="1"/>
          </p:cNvPicPr>
          <p:nvPr/>
        </p:nvPicPr>
        <p:blipFill>
          <a:blip r:embed="rId2">
            <a:lum bright="-8000" contrast="26000"/>
          </a:blip>
          <a:srcRect/>
          <a:stretch>
            <a:fillRect/>
          </a:stretch>
        </p:blipFill>
        <p:spPr bwMode="auto">
          <a:xfrm>
            <a:off x="492711" y="2514600"/>
            <a:ext cx="4343400" cy="368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676400"/>
            <a:ext cx="82296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itchFamily="34" charset="0"/>
              </a:rPr>
              <a:t>Provide people in rural communities the opportunity to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itchFamily="34" charset="0"/>
              </a:rPr>
              <a:t>own adequate, modest, decent, safe, &amp; sanitary homes</a:t>
            </a:r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4836111" y="2454275"/>
            <a:ext cx="426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endParaRPr lang="en-US" altLang="en-US" sz="800" b="1" kern="0" dirty="0" smtClean="0">
              <a:solidFill>
                <a:srgbClr val="000000"/>
              </a:solidFill>
              <a:latin typeface="Times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300" b="1" kern="0" dirty="0" smtClean="0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en-US" altLang="en-US" sz="2300" kern="0" dirty="0" smtClean="0">
                <a:solidFill>
                  <a:srgbClr val="000000"/>
                </a:solidFill>
                <a:latin typeface="Calibri" pitchFamily="34" charset="0"/>
              </a:rPr>
              <a:t>In addition to providing loan funds for a house purchase, this program can help very low and low-income rural homeowners make vital improvements to their homes. 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800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300" kern="0" dirty="0" smtClean="0">
                <a:solidFill>
                  <a:srgbClr val="000000"/>
                </a:solidFill>
                <a:latin typeface="Calibri" pitchFamily="34" charset="0"/>
              </a:rPr>
              <a:t>      Loan funds are available to make substantial home repairs when other loan options are not available.</a:t>
            </a:r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 bwMode="auto">
          <a:xfrm>
            <a:off x="685800" y="838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>
              <a:defRPr/>
            </a:pPr>
            <a:r>
              <a:rPr lang="en-US" sz="4000" b="1" kern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Purpose</a:t>
            </a:r>
            <a:endParaRPr lang="en-US" sz="4000" b="1" kern="0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 descr="PB170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2000" contrast="30000"/>
          </a:blip>
          <a:srcRect/>
          <a:stretch>
            <a:fillRect/>
          </a:stretch>
        </p:blipFill>
        <p:spPr bwMode="auto">
          <a:xfrm>
            <a:off x="533400" y="2209800"/>
            <a:ext cx="3429000" cy="2572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128486" y="2133600"/>
            <a:ext cx="4800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Section 502 Guaranteed Loans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Section 502 Direct Loans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Section 504 Repair Loans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Section 504 Repair Grants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Mutual Self Help Housing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Housing Preservation Grants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Rural Housing Site Loans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Single Family Housing Programs</a:t>
            </a:r>
          </a:p>
        </p:txBody>
      </p:sp>
    </p:spTree>
    <p:extLst>
      <p:ext uri="{BB962C8B-B14F-4D97-AF65-F5344CB8AC3E}">
        <p14:creationId xmlns:p14="http://schemas.microsoft.com/office/powerpoint/2010/main" val="11851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0668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and Sub-Offices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85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</a:t>
            </a:r>
          </a:p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www.rd.usda.gov/nc</a:t>
            </a:r>
          </a:p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-20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5" y="2743200"/>
            <a:ext cx="7848600" cy="325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1920" y="2057400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What is an eligible area?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030421"/>
            <a:ext cx="82296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504 Repair Loans and Grants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2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What does this program do?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Also </a:t>
            </a:r>
            <a:r>
              <a:rPr lang="en-US" sz="2800" dirty="0"/>
              <a:t>known as the Section 504 Home Repair </a:t>
            </a:r>
            <a:r>
              <a:rPr lang="en-US" sz="2800" dirty="0" smtClean="0"/>
              <a:t>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Provides </a:t>
            </a:r>
            <a:r>
              <a:rPr lang="en-US" sz="2800" dirty="0"/>
              <a:t>loans to very-low-income homeowners to repair, improve or modernize their </a:t>
            </a:r>
            <a:r>
              <a:rPr lang="en-US" sz="2800" dirty="0" smtClean="0"/>
              <a:t>homes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Grants </a:t>
            </a:r>
            <a:r>
              <a:rPr lang="en-US" sz="2800" dirty="0"/>
              <a:t>to elderly very-low-income homeowners to remove health and safety hazards.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030421"/>
            <a:ext cx="82296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504 Repair Loans and Grants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267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Who may apply for this program?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/>
              <a:t>To </a:t>
            </a:r>
            <a:r>
              <a:rPr lang="en-US" sz="2400" dirty="0"/>
              <a:t>qualify, you must: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Be the homeowner and occupy the house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Be unable to obtain affordable credit elsewhere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Have a family income below 50 percent of the area median income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For grants, be age 62 or older and not be able to repay a repair loan</a:t>
            </a:r>
          </a:p>
          <a:p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504 Repair Loans and Grants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447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How may funds be used?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Loans may be used to repair, improve or modernize homes or remove health and safety hazards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Grants </a:t>
            </a:r>
            <a:r>
              <a:rPr lang="en-US" sz="2400" dirty="0"/>
              <a:t>must be used to remove health and safety hazards</a:t>
            </a:r>
          </a:p>
          <a:p>
            <a:pPr marL="0" indent="0">
              <a:buNone/>
            </a:pPr>
            <a:r>
              <a:rPr lang="en-US" sz="2800" b="1" dirty="0"/>
              <a:t>How much money can I get?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Maximum loan is $20,000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Maximum grant is $7,500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Loans and grants can be combined for up to $27,500 in assistance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504 Repair Loans and Grants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39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4076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What are the terms of the loan or grant?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Loans can be repaid over 20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Loan interest rate is fixed at 1%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Full title service is required for loans of $7,500 or more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Grants have a lifetime limit of $7,500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Grants must be repaid if the property is sold in less than 3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If applicants can repay part, but not all of the costs, applicants may be offered a loan and grant combination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North Carolina - Single Family Housing www.rd.usda.gov/nc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504 Repair Loans and Grants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6323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751</Words>
  <Application>Microsoft Office PowerPoint</Application>
  <PresentationFormat>On-screen Show (4:3)</PresentationFormat>
  <Paragraphs>116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Times</vt:lpstr>
      <vt:lpstr>Verdana</vt:lpstr>
      <vt:lpstr>Wingdings</vt:lpstr>
      <vt:lpstr>1_Office Theme</vt:lpstr>
      <vt:lpstr>PowerPoint Presentation</vt:lpstr>
      <vt:lpstr>Provide people in rural communities the opportunity to own adequate, modest, decent, safe, &amp; sanitary homes</vt:lpstr>
      <vt:lpstr>Single Family Housing Programs</vt:lpstr>
      <vt:lpstr>Area and Sub-Offices </vt:lpstr>
      <vt:lpstr>Section 504 Repair Loans and Grants</vt:lpstr>
      <vt:lpstr>Section 504 Repair Loans and Grants</vt:lpstr>
      <vt:lpstr>Section 504 Repair Loans and Grants</vt:lpstr>
      <vt:lpstr>Section 504 Repair Loans and Grants</vt:lpstr>
      <vt:lpstr>Section 504 Repair Loans and Grants</vt:lpstr>
      <vt:lpstr>PowerPoint Presentation</vt:lpstr>
      <vt:lpstr>Section 504 Repair Loans and Grants</vt:lpstr>
      <vt:lpstr>Water and Waste Water Systems</vt:lpstr>
      <vt:lpstr>Water and Waste Water Systems</vt:lpstr>
      <vt:lpstr>Water and Waste Water Systems</vt:lpstr>
      <vt:lpstr>Water and Waste Water Systems</vt:lpstr>
      <vt:lpstr>Water and Waste Water Systems</vt:lpstr>
      <vt:lpstr>www.rd.usda.gov/nc</vt:lpstr>
      <vt:lpstr>Single Family Housing Programs</vt:lpstr>
    </vt:vector>
  </TitlesOfParts>
  <Company>USDA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Kenney, William - RD, Raleigh, NC</dc:creator>
  <cp:lastModifiedBy>Andrew Blethen</cp:lastModifiedBy>
  <cp:revision>10</cp:revision>
  <dcterms:created xsi:type="dcterms:W3CDTF">2015-04-15T13:25:34Z</dcterms:created>
  <dcterms:modified xsi:type="dcterms:W3CDTF">2015-04-15T15:56:51Z</dcterms:modified>
</cp:coreProperties>
</file>